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514" r:id="rId5"/>
    <p:sldId id="516" r:id="rId6"/>
    <p:sldId id="600" r:id="rId7"/>
    <p:sldId id="601" r:id="rId8"/>
    <p:sldId id="602" r:id="rId9"/>
    <p:sldId id="572" r:id="rId10"/>
    <p:sldId id="604" r:id="rId11"/>
    <p:sldId id="605" r:id="rId12"/>
    <p:sldId id="606" r:id="rId13"/>
    <p:sldId id="627" r:id="rId14"/>
    <p:sldId id="628" r:id="rId15"/>
    <p:sldId id="607" r:id="rId16"/>
    <p:sldId id="610" r:id="rId17"/>
    <p:sldId id="611" r:id="rId18"/>
    <p:sldId id="612" r:id="rId19"/>
    <p:sldId id="613" r:id="rId20"/>
    <p:sldId id="614" r:id="rId21"/>
    <p:sldId id="615" r:id="rId22"/>
    <p:sldId id="603" r:id="rId23"/>
    <p:sldId id="617" r:id="rId24"/>
    <p:sldId id="616" r:id="rId25"/>
    <p:sldId id="619" r:id="rId26"/>
    <p:sldId id="620" r:id="rId27"/>
    <p:sldId id="623" r:id="rId28"/>
    <p:sldId id="621" r:id="rId29"/>
    <p:sldId id="622" r:id="rId30"/>
  </p:sldIdLst>
  <p:sldSz cx="9144000" cy="5143500"/>
  <p:notesSz cx="6858000" cy="9144000"/>
  <p:custDataLst>
    <p:tags r:id="rId3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92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5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29.png"/><Relationship Id="rId7" Type="http://schemas.openxmlformats.org/officeDocument/2006/relationships/tags" Target="../tags/tag29.xml"/><Relationship Id="rId6" Type="http://schemas.openxmlformats.org/officeDocument/2006/relationships/image" Target="../media/image28.png"/><Relationship Id="rId5" Type="http://schemas.openxmlformats.org/officeDocument/2006/relationships/tags" Target="../tags/tag28.xml"/><Relationship Id="rId4" Type="http://schemas.openxmlformats.org/officeDocument/2006/relationships/image" Target="../media/image27.png"/><Relationship Id="rId3" Type="http://schemas.openxmlformats.org/officeDocument/2006/relationships/tags" Target="../tags/tag27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0.png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tags" Target="../tags/tag33.xml"/><Relationship Id="rId4" Type="http://schemas.openxmlformats.org/officeDocument/2006/relationships/image" Target="../media/image32.png"/><Relationship Id="rId3" Type="http://schemas.openxmlformats.org/officeDocument/2006/relationships/tags" Target="../tags/tag32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tags" Target="../tags/tag35.xml"/><Relationship Id="rId2" Type="http://schemas.openxmlformats.org/officeDocument/2006/relationships/image" Target="../media/image34.png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tags" Target="../tags/tag37.xml"/><Relationship Id="rId2" Type="http://schemas.openxmlformats.org/officeDocument/2006/relationships/image" Target="../media/image36.png"/><Relationship Id="rId1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tags" Target="../tags/tag40.xml"/><Relationship Id="rId4" Type="http://schemas.openxmlformats.org/officeDocument/2006/relationships/image" Target="../media/image39.png"/><Relationship Id="rId3" Type="http://schemas.openxmlformats.org/officeDocument/2006/relationships/tags" Target="../tags/tag39.xml"/><Relationship Id="rId2" Type="http://schemas.openxmlformats.org/officeDocument/2006/relationships/image" Target="../media/image38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3" Type="http://schemas.openxmlformats.org/officeDocument/2006/relationships/tags" Target="../tags/tag4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7.png"/><Relationship Id="rId3" Type="http://schemas.openxmlformats.org/officeDocument/2006/relationships/tags" Target="../tags/tag47.xml"/><Relationship Id="rId2" Type="http://schemas.openxmlformats.org/officeDocument/2006/relationships/image" Target="../media/image46.png"/><Relationship Id="rId1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50.xml"/><Relationship Id="rId4" Type="http://schemas.openxmlformats.org/officeDocument/2006/relationships/image" Target="../media/image49.png"/><Relationship Id="rId3" Type="http://schemas.openxmlformats.org/officeDocument/2006/relationships/tags" Target="../tags/tag49.xml"/><Relationship Id="rId2" Type="http://schemas.openxmlformats.org/officeDocument/2006/relationships/image" Target="../media/image48.png"/><Relationship Id="rId1" Type="http://schemas.openxmlformats.org/officeDocument/2006/relationships/tags" Target="../tags/tag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4.png"/><Relationship Id="rId7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tags" Target="../tags/tag13.xml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tags" Target="../tags/tag17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tags" Target="../tags/tag20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几何建模原理（一）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Mesh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7030" y="2886075"/>
            <a:ext cx="4718050" cy="2195830"/>
          </a:xfrm>
          <a:prstGeom prst="rect">
            <a:avLst/>
          </a:prstGeom>
        </p:spPr>
      </p:pic>
      <p:pic>
        <p:nvPicPr>
          <p:cNvPr id="4" name="图片 3" descr="xunro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80" y="3412490"/>
            <a:ext cx="1386205" cy="1386205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7190740" y="2686050"/>
            <a:ext cx="1609725" cy="552450"/>
          </a:xfrm>
          <a:prstGeom prst="wedgeRoundRectCallout">
            <a:avLst>
              <a:gd name="adj1" fmla="val -34773"/>
              <a:gd name="adj2" fmla="val 76206"/>
              <a:gd name="adj3" fmla="val 16667"/>
            </a:avLst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来一起学几何！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拓扑支持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任意边数的多边形面，支持凹多边形</a:t>
            </a:r>
            <a:endParaRPr lang="zh-CN" altLang="en-US"/>
          </a:p>
          <a:p>
            <a:r>
              <a:rPr lang="zh-CN" altLang="en-US"/>
              <a:t>支持非流形（鳍状结构，两个面互相顶角）</a:t>
            </a:r>
            <a:endParaRPr lang="zh-CN" altLang="en-US"/>
          </a:p>
          <a:p>
            <a:r>
              <a:rPr lang="zh-CN" altLang="en-US"/>
              <a:t>不支持：有洞的面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" y="2781300"/>
            <a:ext cx="5894705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89320" y="3215005"/>
            <a:ext cx="3119120" cy="1829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wavefront obj</a:t>
            </a:r>
            <a:r>
              <a:rPr lang="zh-CN" altLang="en-US">
                <a:ea typeface="宋体" panose="02010600030101010101" pitchFamily="2" charset="-122"/>
              </a:rPr>
              <a:t>格式支持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556760" cy="3416300"/>
          </a:xfrm>
        </p:spPr>
        <p:txBody>
          <a:bodyPr/>
          <a:p>
            <a:r>
              <a:rPr lang="en-US" altLang="zh-CN">
                <a:ea typeface="宋体" panose="02010600030101010101" pitchFamily="2" charset="-122"/>
              </a:rPr>
              <a:t>obj</a:t>
            </a:r>
            <a:r>
              <a:rPr lang="zh-CN" altLang="en-US">
                <a:ea typeface="宋体" panose="02010600030101010101" pitchFamily="2" charset="-122"/>
              </a:rPr>
              <a:t>格式支持多边形建模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顶点坐标</a:t>
            </a:r>
            <a:r>
              <a:rPr lang="en-US" altLang="zh-CN">
                <a:ea typeface="宋体" panose="02010600030101010101" pitchFamily="2" charset="-122"/>
              </a:rPr>
              <a:t>v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顶点</a:t>
            </a:r>
            <a:r>
              <a:rPr lang="en-US" altLang="zh-CN">
                <a:ea typeface="宋体" panose="02010600030101010101" pitchFamily="2" charset="-122"/>
              </a:rPr>
              <a:t>uv</a:t>
            </a:r>
            <a:r>
              <a:rPr lang="zh-CN" altLang="en-US">
                <a:ea typeface="宋体" panose="02010600030101010101" pitchFamily="2" charset="-122"/>
              </a:rPr>
              <a:t>坐标</a:t>
            </a:r>
            <a:r>
              <a:rPr lang="en-US" altLang="zh-CN">
                <a:ea typeface="宋体" panose="02010600030101010101" pitchFamily="2" charset="-122"/>
              </a:rPr>
              <a:t>vt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顶点法线</a:t>
            </a:r>
            <a:r>
              <a:rPr lang="en-US" altLang="zh-CN">
                <a:ea typeface="宋体" panose="02010600030101010101" pitchFamily="2" charset="-122"/>
              </a:rPr>
              <a:t>vn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多边形面</a:t>
            </a:r>
            <a:r>
              <a:rPr lang="en-US" altLang="zh-CN">
                <a:ea typeface="宋体" panose="02010600030101010101" pitchFamily="2" charset="-122"/>
              </a:rPr>
              <a:t>f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孤立线段</a:t>
            </a:r>
            <a:r>
              <a:rPr lang="en-US" altLang="zh-CN">
                <a:ea typeface="宋体" panose="02010600030101010101" pitchFamily="2" charset="-122"/>
              </a:rPr>
              <a:t>l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60620" y="404495"/>
            <a:ext cx="3761740" cy="4608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导出</a:t>
            </a:r>
            <a:r>
              <a:rPr lang="en-US" altLang="zh-CN"/>
              <a:t>obj</a:t>
            </a:r>
            <a:r>
              <a:rPr lang="zh-CN" altLang="en-US">
                <a:ea typeface="宋体" panose="02010600030101010101" pitchFamily="2" charset="-122"/>
              </a:rPr>
              <a:t>模型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915785" cy="3416300"/>
          </a:xfrm>
        </p:spPr>
        <p:txBody>
          <a:bodyPr/>
          <a:p>
            <a:r>
              <a:rPr lang="en-US" altLang="zh-CN"/>
              <a:t>blender</a:t>
            </a:r>
            <a:r>
              <a:rPr lang="zh-CN" altLang="zh-CN">
                <a:ea typeface="宋体" panose="02010600030101010101" pitchFamily="2" charset="-122"/>
              </a:rPr>
              <a:t>可以无损导入导出</a:t>
            </a:r>
            <a:r>
              <a:rPr lang="en-US" altLang="zh-CN">
                <a:ea typeface="宋体" panose="02010600030101010101" pitchFamily="2" charset="-122"/>
              </a:rPr>
              <a:t>obj</a:t>
            </a:r>
            <a:r>
              <a:rPr lang="zh-CN" altLang="en-US">
                <a:ea typeface="宋体" panose="02010600030101010101" pitchFamily="2" charset="-122"/>
              </a:rPr>
              <a:t>模型</a:t>
            </a:r>
            <a:endParaRPr lang="en-US" altLang="zh-CN"/>
          </a:p>
          <a:p>
            <a:r>
              <a:rPr lang="en-US" altLang="zh-CN"/>
              <a:t>N(v) = </a:t>
            </a:r>
            <a:r>
              <a:rPr lang="zh-CN" altLang="en-US">
                <a:ea typeface="宋体" panose="02010600030101010101" pitchFamily="2" charset="-122"/>
              </a:rPr>
              <a:t>顶点数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N(f) = </a:t>
            </a:r>
            <a:r>
              <a:rPr lang="zh-CN" altLang="en-US">
                <a:ea typeface="宋体" panose="02010600030101010101" pitchFamily="2" charset="-122"/>
              </a:rPr>
              <a:t>面数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f</a:t>
            </a:r>
            <a:r>
              <a:rPr lang="zh-CN" altLang="en-US">
                <a:ea typeface="宋体" panose="02010600030101010101" pitchFamily="2" charset="-122"/>
              </a:rPr>
              <a:t>每段即</a:t>
            </a:r>
            <a:r>
              <a:rPr lang="en-US" altLang="zh-CN">
                <a:ea typeface="宋体" panose="02010600030101010101" pitchFamily="2" charset="-122"/>
              </a:rPr>
              <a:t>face corner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在面上的边不会专门导出</a:t>
            </a:r>
            <a:r>
              <a:rPr lang="en-US" altLang="zh-CN">
                <a:ea typeface="宋体" panose="02010600030101010101" pitchFamily="2" charset="-122"/>
              </a:rPr>
              <a:t>l</a:t>
            </a:r>
            <a:r>
              <a:rPr lang="zh-CN" altLang="en-US">
                <a:ea typeface="宋体" panose="02010600030101010101" pitchFamily="2" charset="-122"/>
              </a:rPr>
              <a:t>，可以由</a:t>
            </a:r>
            <a:r>
              <a:rPr lang="en-US" altLang="zh-CN">
                <a:ea typeface="宋体" panose="02010600030101010101" pitchFamily="2" charset="-122"/>
              </a:rPr>
              <a:t>face corner</a:t>
            </a:r>
            <a:r>
              <a:rPr lang="zh-CN" altLang="en-US">
                <a:ea typeface="宋体" panose="02010600030101010101" pitchFamily="2" charset="-122"/>
              </a:rPr>
              <a:t>得出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69175" y="11430"/>
            <a:ext cx="174053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deprecated</a:t>
            </a:r>
            <a:r>
              <a:rPr lang="zh-CN" altLang="zh-CN">
                <a:ea typeface="宋体" panose="02010600030101010101" pitchFamily="2" charset="-122"/>
              </a:rPr>
              <a:t>拓扑元素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以下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字段已经</a:t>
            </a:r>
            <a:r>
              <a:rPr lang="en-US" altLang="zh-CN">
                <a:ea typeface="宋体" panose="02010600030101010101" pitchFamily="2" charset="-122"/>
              </a:rPr>
              <a:t>deprecated</a:t>
            </a:r>
            <a:r>
              <a:rPr lang="zh-CN" altLang="en-US">
                <a:ea typeface="宋体" panose="02010600030101010101" pitchFamily="2" charset="-122"/>
              </a:rPr>
              <a:t>了，作为通用属性放到</a:t>
            </a:r>
            <a:r>
              <a:rPr lang="en-US" altLang="zh-CN">
                <a:ea typeface="宋体" panose="02010600030101010101" pitchFamily="2" charset="-122"/>
              </a:rPr>
              <a:t>CustomData vdata edata pdata ldata</a:t>
            </a:r>
            <a:r>
              <a:rPr lang="zh-CN" altLang="en-US">
                <a:ea typeface="宋体" panose="02010600030101010101" pitchFamily="2" charset="-122"/>
              </a:rPr>
              <a:t>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MVert MEdge MLoop MPoly</a:t>
            </a:r>
            <a:r>
              <a:rPr lang="zh-CN" altLang="en-US">
                <a:ea typeface="宋体" panose="02010600030101010101" pitchFamily="2" charset="-122"/>
              </a:rPr>
              <a:t>等结构体也被遗弃（</a:t>
            </a:r>
            <a:r>
              <a:rPr lang="en-US" altLang="zh-CN">
                <a:ea typeface="宋体" panose="02010600030101010101" pitchFamily="2" charset="-122"/>
              </a:rPr>
              <a:t>3.6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62860" y="3035300"/>
            <a:ext cx="4017645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deprecated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拓扑元素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>
                <a:sym typeface="+mn-ea"/>
              </a:rPr>
              <a:t>MVert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：顶点，主要成员是坐标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MEdge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：边，两个顶点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index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构成（无序）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MLoop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face corner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，由一个顶点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index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和一个边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index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构成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MPoly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：多边形面，由一个起始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loop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loop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数（即边数）构成，构成一个面的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MLoop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在数组中顺序存储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MFace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2.63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之前）：三角形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四边形面，被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MPoly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取代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85" y="2860675"/>
            <a:ext cx="2806700" cy="1222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205" y="4091940"/>
            <a:ext cx="2435860" cy="1051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18485" y="4130040"/>
            <a:ext cx="2571750" cy="975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1245" y="2921000"/>
            <a:ext cx="2788920" cy="1170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21680" y="4130040"/>
            <a:ext cx="3322320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拓扑元素存储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拓扑属性和其他属性（</a:t>
            </a:r>
            <a:r>
              <a:rPr lang="en-US" altLang="zh-CN"/>
              <a:t>UV</a:t>
            </a:r>
            <a:r>
              <a:rPr lang="zh-CN" altLang="en-US">
                <a:ea typeface="宋体" panose="02010600030101010101" pitchFamily="2" charset="-122"/>
              </a:rPr>
              <a:t>、顶点色、面材质、边是否尖锐</a:t>
            </a:r>
            <a:r>
              <a:rPr lang="en-US" altLang="zh-CN">
                <a:ea typeface="宋体" panose="02010600030101010101" pitchFamily="2" charset="-122"/>
              </a:rPr>
              <a:t>...</a:t>
            </a:r>
            <a:r>
              <a:rPr lang="zh-CN" altLang="en-US">
                <a:ea typeface="宋体" panose="02010600030101010101" pitchFamily="2" charset="-122"/>
              </a:rPr>
              <a:t>）都存到对应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里（下期讲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例外是</a:t>
            </a:r>
            <a:r>
              <a:rPr lang="en-US" altLang="zh-CN">
                <a:ea typeface="宋体" panose="02010600030101010101" pitchFamily="2" charset="-122"/>
              </a:rPr>
              <a:t>3.6</a:t>
            </a:r>
            <a:r>
              <a:rPr lang="zh-CN" altLang="en-US">
                <a:ea typeface="宋体" panose="02010600030101010101" pitchFamily="2" charset="-122"/>
              </a:rPr>
              <a:t>版本新加的</a:t>
            </a:r>
            <a:r>
              <a:rPr lang="en-US" altLang="zh-CN">
                <a:ea typeface="宋体" panose="02010600030101010101" pitchFamily="2" charset="-122"/>
              </a:rPr>
              <a:t>poly_offset_indices</a:t>
            </a:r>
            <a:r>
              <a:rPr lang="zh-CN" altLang="en-US">
                <a:ea typeface="宋体" panose="02010600030101010101" pitchFamily="2" charset="-122"/>
              </a:rPr>
              <a:t>，表示面的</a:t>
            </a:r>
            <a:r>
              <a:rPr lang="en-US" altLang="zh-CN">
                <a:ea typeface="宋体" panose="02010600030101010101" pitchFamily="2" charset="-122"/>
              </a:rPr>
              <a:t>face corner</a:t>
            </a:r>
            <a:r>
              <a:rPr lang="zh-CN" altLang="en-US">
                <a:ea typeface="宋体" panose="02010600030101010101" pitchFamily="2" charset="-122"/>
              </a:rPr>
              <a:t>起始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，长度为</a:t>
            </a:r>
            <a:r>
              <a:rPr lang="en-US" altLang="zh-CN">
                <a:ea typeface="宋体" panose="02010600030101010101" pitchFamily="2" charset="-122"/>
              </a:rPr>
              <a:t>totpoly</a:t>
            </a:r>
            <a:r>
              <a:rPr lang="en-US" altLang="zh-CN">
                <a:ea typeface="宋体" panose="02010600030101010101" pitchFamily="2" charset="-122"/>
              </a:rPr>
              <a:t>+1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8475" y="3307715"/>
            <a:ext cx="5607050" cy="1802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8475" y="2986405"/>
            <a:ext cx="261810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52315" y="2468245"/>
            <a:ext cx="3512820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通用属性案例：顶点颜色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同一顶点在不同面上颜色相同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3240" y="2225040"/>
            <a:ext cx="4398645" cy="2896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81980" y="2625090"/>
            <a:ext cx="2648585" cy="2096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通用属性案例：</a:t>
            </a:r>
            <a:r>
              <a:rPr lang="en-US" altLang="zh-CN">
                <a:sym typeface="+mn-ea"/>
              </a:rPr>
              <a:t>face corner</a:t>
            </a:r>
            <a:r>
              <a:rPr lang="zh-CN" altLang="en-US">
                <a:sym typeface="+mn-ea"/>
              </a:rPr>
              <a:t>颜色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同一顶点在不同面上颜色不同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1655" y="2150110"/>
            <a:ext cx="4667885" cy="2958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36565" y="2722880"/>
            <a:ext cx="2999105" cy="22174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通用属性案例：</a:t>
            </a:r>
            <a:r>
              <a:rPr lang="en-US" altLang="zh-CN"/>
              <a:t>face corner</a:t>
            </a:r>
            <a:r>
              <a:rPr lang="zh-CN" altLang="en-US">
                <a:ea typeface="宋体" panose="02010600030101010101" pitchFamily="2" charset="-122"/>
              </a:rPr>
              <a:t>贴图</a:t>
            </a:r>
            <a:r>
              <a:rPr lang="en-US" altLang="zh-CN">
                <a:ea typeface="宋体" panose="02010600030101010101" pitchFamily="2" charset="-122"/>
              </a:rPr>
              <a:t>UV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默认使用</a:t>
            </a:r>
            <a:r>
              <a:rPr lang="en-US" altLang="zh-CN"/>
              <a:t>face corner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UVMap</a:t>
            </a:r>
            <a:r>
              <a:rPr lang="zh-CN" altLang="en-US">
                <a:ea typeface="宋体" panose="02010600030101010101" pitchFamily="2" charset="-122"/>
              </a:rPr>
              <a:t>属性作为</a:t>
            </a:r>
            <a:r>
              <a:rPr lang="en-US" altLang="zh-CN">
                <a:ea typeface="宋体" panose="02010600030101010101" pitchFamily="2" charset="-122"/>
              </a:rPr>
              <a:t>UV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相邻面</a:t>
            </a:r>
            <a:r>
              <a:rPr lang="en-US" altLang="zh-CN">
                <a:ea typeface="宋体" panose="02010600030101010101" pitchFamily="2" charset="-122"/>
              </a:rPr>
              <a:t>UV</a:t>
            </a:r>
            <a:r>
              <a:rPr lang="zh-CN" altLang="en-US">
                <a:ea typeface="宋体" panose="02010600030101010101" pitchFamily="2" charset="-122"/>
              </a:rPr>
              <a:t>并不都是连续的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70" y="2809875"/>
            <a:ext cx="2557780" cy="224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71140" y="2809875"/>
            <a:ext cx="1868170" cy="2259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00905" y="2809875"/>
            <a:ext cx="4336415" cy="2263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通用属性案例：</a:t>
            </a:r>
            <a:r>
              <a:rPr lang="zh-CN" altLang="en-US">
                <a:ea typeface="宋体" panose="02010600030101010101" pitchFamily="2" charset="-122"/>
              </a:rPr>
              <a:t>标记尖锐边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auto smooth shading</a:t>
            </a:r>
            <a:r>
              <a:rPr lang="zh-CN" altLang="en-US">
                <a:ea typeface="宋体" panose="02010600030101010101" pitchFamily="2" charset="-122"/>
              </a:rPr>
              <a:t>下，被标记</a:t>
            </a:r>
            <a:r>
              <a:rPr lang="en-US" altLang="zh-CN">
                <a:ea typeface="宋体" panose="02010600030101010101" pitchFamily="2" charset="-122"/>
              </a:rPr>
              <a:t>sharp edge</a:t>
            </a:r>
            <a:r>
              <a:rPr lang="zh-CN" altLang="en-US">
                <a:ea typeface="宋体" panose="02010600030101010101" pitchFamily="2" charset="-122"/>
              </a:rPr>
              <a:t>的边两侧法线不做平均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875" y="3066415"/>
            <a:ext cx="4711065" cy="194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08880" y="3069590"/>
            <a:ext cx="3897630" cy="1946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引言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zh-CN">
                <a:ea typeface="宋体" panose="02010600030101010101" pitchFamily="2" charset="-122"/>
              </a:rPr>
              <a:t>开坑用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学几何，探讨数学原理和代码实现，包括手动编辑和程序化建模，争取周更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结合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源码讲解，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目前基于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3.6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4.0 alpha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>
                <a:ea typeface="宋体" panose="02010600030101010101" pitchFamily="2" charset="-122"/>
              </a:rPr>
              <a:t>由于几何节点发展，几何相关代码变更非常快，更通用的处理架构是发展趋势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个人习惯用英文版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，术语中英对照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>
                <a:ea typeface="宋体" panose="02010600030101010101" pitchFamily="2" charset="-122"/>
              </a:rPr>
              <a:t>研究几何建模是非常有趣的事情，虽然不见得能让你找到工作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44490" y="3302000"/>
            <a:ext cx="1193800" cy="1109980"/>
          </a:xfrm>
          <a:prstGeom prst="rect">
            <a:avLst/>
          </a:prstGeom>
        </p:spPr>
      </p:pic>
      <p:pic>
        <p:nvPicPr>
          <p:cNvPr id="5" name="图片 4" descr="xunro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460" y="3302000"/>
            <a:ext cx="1068070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通用属性案例：面属性选择材质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6020" y="2206625"/>
            <a:ext cx="6791960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拓扑属性生成案例：生成立方体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注：几何节点创建的立方体和视图里右键创建的立方体有差别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3925" y="2012950"/>
            <a:ext cx="4755515" cy="30854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拓扑属性生成案例：生成立方体</a:t>
            </a:r>
            <a:endParaRPr lang="en-US" altLang="zh-CN"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3980815" cy="3767455"/>
          </a:xfrm>
        </p:spPr>
        <p:txBody>
          <a:bodyPr>
            <a:normAutofit lnSpcReduction="10000"/>
          </a:bodyPr>
          <a:p>
            <a:r>
              <a:rPr lang="zh-CN" altLang="en-US" sz="1400"/>
              <a:t>输入参数：</a:t>
            </a:r>
            <a:r>
              <a:rPr lang="en-US" altLang="zh-CN" sz="1400"/>
              <a:t>size</a:t>
            </a:r>
            <a:r>
              <a:rPr lang="zh-CN" altLang="en-US" sz="1400">
                <a:ea typeface="宋体" panose="02010600030101010101" pitchFamily="2" charset="-122"/>
              </a:rPr>
              <a:t>尺寸，</a:t>
            </a:r>
            <a:r>
              <a:rPr lang="en-US" altLang="zh-CN" sz="1400">
                <a:ea typeface="宋体" panose="02010600030101010101" pitchFamily="2" charset="-122"/>
              </a:rPr>
              <a:t>verts_x y z</a:t>
            </a:r>
            <a:r>
              <a:rPr lang="zh-CN" altLang="en-US" sz="1400">
                <a:ea typeface="宋体" panose="02010600030101010101" pitchFamily="2" charset="-122"/>
              </a:rPr>
              <a:t>分段数，</a:t>
            </a:r>
            <a:r>
              <a:rPr lang="en-US" altLang="zh-CN" sz="1400">
                <a:ea typeface="宋体" panose="02010600030101010101" pitchFamily="2" charset="-122"/>
              </a:rPr>
              <a:t>uv_id uv</a:t>
            </a:r>
            <a:r>
              <a:rPr lang="zh-CN" altLang="en-US" sz="1400">
                <a:ea typeface="宋体" panose="02010600030101010101" pitchFamily="2" charset="-122"/>
              </a:rPr>
              <a:t>属性标记（如需要）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CuboidConfig</a:t>
            </a:r>
            <a:r>
              <a:rPr lang="zh-CN" altLang="en-US" sz="1400">
                <a:ea typeface="宋体" panose="02010600030101010101" pitchFamily="2" charset="-122"/>
              </a:rPr>
              <a:t>计算</a:t>
            </a:r>
            <a:r>
              <a:rPr lang="en-US" altLang="zh-CN" sz="1400">
                <a:ea typeface="宋体" panose="02010600030101010101" pitchFamily="2" charset="-122"/>
              </a:rPr>
              <a:t>vert poly loop</a:t>
            </a:r>
            <a:r>
              <a:rPr lang="zh-CN" altLang="en-US" sz="1400">
                <a:ea typeface="宋体" panose="02010600030101010101" pitchFamily="2" charset="-122"/>
              </a:rPr>
              <a:t>数量（实际上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数也可得到）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BKE_mesh_new_nomain</a:t>
            </a:r>
            <a:r>
              <a:rPr lang="zh-CN" altLang="en-US" sz="1400">
                <a:ea typeface="宋体" panose="02010600030101010101" pitchFamily="2" charset="-122"/>
              </a:rPr>
              <a:t>创建一个指定</a:t>
            </a:r>
            <a:r>
              <a:rPr lang="en-US" altLang="zh-CN" sz="1400">
                <a:ea typeface="宋体" panose="02010600030101010101" pitchFamily="2" charset="-122"/>
              </a:rPr>
              <a:t>vert poly loop</a:t>
            </a:r>
            <a:r>
              <a:rPr lang="zh-CN" altLang="en-US" sz="1400">
                <a:ea typeface="宋体" panose="02010600030101010101" pitchFamily="2" charset="-122"/>
              </a:rPr>
              <a:t>数量的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数量先不设置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calculate_positions</a:t>
            </a:r>
            <a:r>
              <a:rPr lang="zh-CN" altLang="en-US" sz="1400">
                <a:ea typeface="宋体" panose="02010600030101010101" pitchFamily="2" charset="-122"/>
              </a:rPr>
              <a:t>生成顶点坐标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calculate_polys</a:t>
            </a:r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poly_offsets</a:t>
            </a:r>
            <a:r>
              <a:rPr lang="zh-CN" altLang="en-US" sz="1400">
                <a:ea typeface="宋体" panose="02010600030101010101" pitchFamily="2" charset="-122"/>
              </a:rPr>
              <a:t>，即面的起始</a:t>
            </a:r>
            <a:r>
              <a:rPr lang="en-US" altLang="zh-CN" sz="1400">
                <a:ea typeface="宋体" panose="02010600030101010101" pitchFamily="2" charset="-122"/>
              </a:rPr>
              <a:t>corner index</a:t>
            </a:r>
            <a:r>
              <a:rPr lang="zh-CN" altLang="en-US" sz="1400">
                <a:ea typeface="宋体" panose="02010600030101010101" pitchFamily="2" charset="-122"/>
              </a:rPr>
              <a:t>以及</a:t>
            </a:r>
            <a:r>
              <a:rPr lang="en-US" altLang="zh-CN" sz="1400">
                <a:ea typeface="宋体" panose="02010600030101010101" pitchFamily="2" charset="-122"/>
              </a:rPr>
              <a:t>corner_verts</a:t>
            </a:r>
            <a:r>
              <a:rPr lang="zh-CN" altLang="en-US" sz="1400">
                <a:ea typeface="宋体" panose="02010600030101010101" pitchFamily="2" charset="-122"/>
              </a:rPr>
              <a:t>，即每个</a:t>
            </a:r>
            <a:r>
              <a:rPr lang="en-US" altLang="zh-CN" sz="1400">
                <a:ea typeface="宋体" panose="02010600030101010101" pitchFamily="2" charset="-122"/>
              </a:rPr>
              <a:t>corner</a:t>
            </a:r>
            <a:r>
              <a:rPr lang="zh-CN" altLang="en-US" sz="1400">
                <a:ea typeface="宋体" panose="02010600030101010101" pitchFamily="2" charset="-122"/>
              </a:rPr>
              <a:t>对应顶点</a:t>
            </a:r>
            <a:r>
              <a:rPr lang="en-US" altLang="zh-CN" sz="1400">
                <a:ea typeface="宋体" panose="02010600030101010101" pitchFamily="2" charset="-122"/>
              </a:rPr>
              <a:t>index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BKE_mesh_calc_edges</a:t>
            </a:r>
            <a:r>
              <a:rPr lang="zh-CN" altLang="en-US" sz="1400">
                <a:ea typeface="宋体" panose="02010600030101010101" pitchFamily="2" charset="-122"/>
              </a:rPr>
              <a:t>生成所有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以及</a:t>
            </a:r>
            <a:r>
              <a:rPr lang="en-US" altLang="zh-CN" sz="1400">
                <a:ea typeface="宋体" panose="02010600030101010101" pitchFamily="2" charset="-122"/>
              </a:rPr>
              <a:t>corner</a:t>
            </a:r>
            <a:r>
              <a:rPr lang="zh-CN" altLang="en-US" sz="1400">
                <a:ea typeface="宋体" panose="02010600030101010101" pitchFamily="2" charset="-122"/>
              </a:rPr>
              <a:t>对应的</a:t>
            </a:r>
            <a:r>
              <a:rPr lang="en-US" altLang="zh-CN" sz="1400">
                <a:ea typeface="宋体" panose="02010600030101010101" pitchFamily="2" charset="-122"/>
              </a:rPr>
              <a:t>edge index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89120" y="1255395"/>
            <a:ext cx="4736465" cy="34429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poly-&gt;corner &amp; corner-&gt;vert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offset</a:t>
            </a:r>
            <a:r>
              <a:rPr lang="zh-CN" altLang="en-US">
                <a:ea typeface="宋体" panose="02010600030101010101" pitchFamily="2" charset="-122"/>
              </a:rPr>
              <a:t>标记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个面的</a:t>
            </a:r>
            <a:r>
              <a:rPr lang="en-US" altLang="zh-CN">
                <a:ea typeface="宋体" panose="02010600030101010101" pitchFamily="2" charset="-122"/>
              </a:rPr>
              <a:t>face corner id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0,2,3,1; 0,1,5,4; 4,5,7,6; 2,6,7,3; 0,4,6,2; 1,3,7,5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2680" y="2358390"/>
            <a:ext cx="3208020" cy="2576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8680" y="2358390"/>
            <a:ext cx="3876040" cy="25768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edge-&gt;vert &amp; corner-&gt;edge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58038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BKE_mesh_calc_edges计算</a:t>
            </a:r>
            <a:r>
              <a:rPr lang="en-US" altLang="zh-CN">
                <a:ea typeface="宋体" panose="02010600030101010101" pitchFamily="2" charset="-122"/>
              </a:rPr>
              <a:t>edge-&gt;vert</a:t>
            </a:r>
            <a:r>
              <a:rPr lang="zh-CN" altLang="en-US">
                <a:ea typeface="宋体" panose="02010600030101010101" pitchFamily="2" charset="-122"/>
              </a:rPr>
              <a:t>，经过去重，得到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zh-CN" altLang="en-US">
                <a:ea typeface="宋体" panose="02010600030101010101" pitchFamily="2" charset="-122"/>
              </a:rPr>
              <a:t>条边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corner_edges()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face corner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edge id</a:t>
            </a:r>
            <a:r>
              <a:rPr lang="zh-CN" altLang="en-US">
                <a:ea typeface="宋体" panose="02010600030101010101" pitchFamily="2" charset="-122"/>
              </a:rPr>
              <a:t>，如第一个</a:t>
            </a:r>
            <a:r>
              <a:rPr lang="en-US" altLang="zh-CN">
                <a:ea typeface="宋体" panose="02010600030101010101" pitchFamily="2" charset="-122"/>
              </a:rPr>
              <a:t>poly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依次为</a:t>
            </a:r>
            <a:r>
              <a:rPr lang="en-US" altLang="zh-CN">
                <a:ea typeface="宋体" panose="02010600030101010101" pitchFamily="2" charset="-122"/>
              </a:rPr>
              <a:t>(0,2)(2,3)(1,3)(1,0)</a:t>
            </a:r>
            <a:r>
              <a:rPr lang="zh-CN" altLang="en-US">
                <a:ea typeface="宋体" panose="02010600030101010101" pitchFamily="2" charset="-122"/>
              </a:rPr>
              <a:t>，又因为其</a:t>
            </a:r>
            <a:r>
              <a:rPr lang="en-US" altLang="zh-CN">
                <a:ea typeface="宋体" panose="02010600030101010101" pitchFamily="2" charset="-122"/>
              </a:rPr>
              <a:t>vert</a:t>
            </a:r>
            <a:r>
              <a:rPr lang="zh-CN" altLang="en-US">
                <a:ea typeface="宋体" panose="02010600030101010101" pitchFamily="2" charset="-122"/>
              </a:rPr>
              <a:t>依次为</a:t>
            </a:r>
            <a:r>
              <a:rPr lang="en-US" altLang="zh-CN">
                <a:ea typeface="宋体" panose="02010600030101010101" pitchFamily="2" charset="-122"/>
              </a:rPr>
              <a:t>0 2 3 1</a:t>
            </a:r>
            <a:r>
              <a:rPr lang="zh-CN" altLang="en-US">
                <a:ea typeface="宋体" panose="02010600030101010101" pitchFamily="2" charset="-122"/>
              </a:rPr>
              <a:t>，可以得出一个</a:t>
            </a:r>
            <a:r>
              <a:rPr lang="en-US" altLang="zh-CN">
                <a:ea typeface="宋体" panose="02010600030101010101" pitchFamily="2" charset="-122"/>
              </a:rPr>
              <a:t>corner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vert</a:t>
            </a:r>
            <a:r>
              <a:rPr lang="zh-CN" altLang="en-US">
                <a:ea typeface="宋体" panose="02010600030101010101" pitchFamily="2" charset="-122"/>
              </a:rPr>
              <a:t>为其对应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zh-CN" altLang="en-US">
                <a:solidFill>
                  <a:srgbClr val="FFC000"/>
                </a:solidFill>
                <a:ea typeface="宋体" panose="02010600030101010101" pitchFamily="2" charset="-122"/>
              </a:rPr>
              <a:t>起点</a:t>
            </a:r>
            <a:endParaRPr lang="zh-CN" altLang="en-US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" y="3472180"/>
            <a:ext cx="4551680" cy="165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46165" y="3282315"/>
            <a:ext cx="2773045" cy="179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13425" y="1174750"/>
            <a:ext cx="3312160" cy="20707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</a:t>
            </a:r>
            <a:r>
              <a:rPr lang="zh-CN" altLang="en-US"/>
              <a:t>拓扑总结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vert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position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：两个</a:t>
            </a:r>
            <a:r>
              <a:rPr lang="en-US" altLang="zh-CN">
                <a:ea typeface="宋体" panose="02010600030101010101" pitchFamily="2" charset="-122"/>
              </a:rPr>
              <a:t>vert id</a:t>
            </a:r>
            <a:r>
              <a:rPr lang="zh-CN" altLang="en-US">
                <a:ea typeface="宋体" panose="02010600030101010101" pitchFamily="2" charset="-122"/>
              </a:rPr>
              <a:t>，无序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face corner</a:t>
            </a:r>
            <a:r>
              <a:rPr lang="zh-CN" altLang="en-US">
                <a:ea typeface="宋体" panose="02010600030101010101" pitchFamily="2" charset="-122"/>
              </a:rPr>
              <a:t>：起点</a:t>
            </a:r>
            <a:r>
              <a:rPr lang="en-US" altLang="zh-CN">
                <a:ea typeface="宋体" panose="02010600030101010101" pitchFamily="2" charset="-122"/>
              </a:rPr>
              <a:t>vert id + edge id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face</a:t>
            </a:r>
            <a:r>
              <a:rPr lang="zh-CN" altLang="en-US">
                <a:ea typeface="宋体" panose="02010600030101010101" pitchFamily="2" charset="-122"/>
              </a:rPr>
              <a:t>：顺序得到</a:t>
            </a:r>
            <a:r>
              <a:rPr lang="en-US" altLang="zh-CN">
                <a:ea typeface="宋体" panose="02010600030101010101" pitchFamily="2" charset="-122"/>
              </a:rPr>
              <a:t>face corner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从边获取顶点、从面获取边是显而易见的，反之则不然，需要用数据结构加速查询，例如以后会说的</a:t>
            </a:r>
            <a:r>
              <a:rPr lang="en-US" altLang="zh-CN">
                <a:ea typeface="宋体" panose="02010600030101010101" pitchFamily="2" charset="-122"/>
              </a:rPr>
              <a:t>BMesh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场景里物体类型为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Mesh Curve</a:t>
            </a:r>
            <a:r>
              <a:rPr lang="zh-CN" altLang="en-US">
                <a:ea typeface="宋体" panose="02010600030101010101" pitchFamily="2" charset="-122"/>
              </a:rPr>
              <a:t>等几何组件被其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指针引用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几何体有属性域概念，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用到</a:t>
            </a:r>
            <a:r>
              <a:rPr lang="en-US" altLang="zh-CN">
                <a:ea typeface="宋体" panose="02010600030101010101" pitchFamily="2" charset="-122"/>
              </a:rPr>
              <a:t>point(vert) edge face(poly)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face corner(loop)</a:t>
            </a:r>
            <a:r>
              <a:rPr lang="zh-CN" altLang="en-US">
                <a:ea typeface="宋体" panose="02010600030101010101" pitchFamily="2" charset="-122"/>
              </a:rPr>
              <a:t>域，属性放在各自域的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里，</a:t>
            </a:r>
            <a:r>
              <a:rPr lang="en-US" altLang="zh-CN">
                <a:ea typeface="宋体" panose="02010600030101010101" pitchFamily="2" charset="-122"/>
              </a:rPr>
              <a:t>vdata edata pdata ldata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拓扑结构，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支持多边形建模，可以非流形，但不支持带孔的面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拓扑结构相关数据用特殊字段存放在</a:t>
            </a:r>
            <a:r>
              <a:rPr lang="en-US" altLang="zh-CN">
                <a:ea typeface="宋体" panose="02010600030101010101" pitchFamily="2" charset="-122"/>
              </a:rPr>
              <a:t>CustomData</a:t>
            </a:r>
            <a:r>
              <a:rPr lang="zh-CN" altLang="en-US">
                <a:ea typeface="宋体" panose="02010600030101010101" pitchFamily="2" charset="-122"/>
              </a:rPr>
              <a:t>里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CustomData</a:t>
            </a:r>
            <a:r>
              <a:rPr lang="zh-CN" altLang="en-US">
                <a:ea typeface="宋体" panose="02010600030101010101" pitchFamily="2" charset="-122"/>
              </a:rPr>
              <a:t>通用属性的实现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you, sir!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多边形建模拓扑结构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Vertex / Edge / Face / Face Corner</a:t>
            </a:r>
            <a:r>
              <a:rPr lang="zh-CN" altLang="en-US">
                <a:ea typeface="宋体" panose="02010600030101010101" pitchFamily="2" charset="-122"/>
              </a:rPr>
              <a:t>属性域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2975" y="2886075"/>
            <a:ext cx="471805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Object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场景里摆放的物体类型为</a:t>
            </a:r>
            <a:r>
              <a:rPr lang="en-US" altLang="zh-CN" sz="1600"/>
              <a:t>Object</a:t>
            </a:r>
            <a:r>
              <a:rPr lang="zh-CN" altLang="en-US" sz="1600">
                <a:ea typeface="宋体" panose="02010600030101010101" pitchFamily="2" charset="-122"/>
              </a:rPr>
              <a:t>，关联的网格体类型为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，都是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子类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Object</a:t>
            </a:r>
            <a:r>
              <a:rPr lang="zh-CN" altLang="en-US" sz="1600">
                <a:ea typeface="宋体" panose="02010600030101010101" pitchFamily="2" charset="-122"/>
              </a:rPr>
              <a:t>含有父子关系、</a:t>
            </a:r>
            <a:r>
              <a:rPr lang="en-US" altLang="zh-CN" sz="1600">
                <a:ea typeface="宋体" panose="02010600030101010101" pitchFamily="2" charset="-122"/>
              </a:rPr>
              <a:t>transform</a:t>
            </a:r>
            <a:r>
              <a:rPr lang="zh-CN" altLang="en-US" sz="1600">
                <a:ea typeface="宋体" panose="02010600030101010101" pitchFamily="2" charset="-122"/>
              </a:rPr>
              <a:t>等信息，另外有</a:t>
            </a:r>
            <a:r>
              <a:rPr lang="en-US" altLang="zh-CN" sz="1600">
                <a:ea typeface="宋体" panose="02010600030101010101" pitchFamily="2" charset="-122"/>
              </a:rPr>
              <a:t>data</a:t>
            </a:r>
            <a:r>
              <a:rPr lang="zh-CN" altLang="en-US" sz="1600">
                <a:ea typeface="宋体" panose="02010600030101010101" pitchFamily="2" charset="-122"/>
              </a:rPr>
              <a:t>指针指向引用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资源，如</a:t>
            </a:r>
            <a:r>
              <a:rPr lang="en-US" altLang="zh-CN" sz="1600">
                <a:ea typeface="宋体" panose="02010600030101010101" pitchFamily="2" charset="-122"/>
              </a:rPr>
              <a:t>Mesh Curve Camera Light</a:t>
            </a:r>
            <a:r>
              <a:rPr lang="zh-CN" altLang="en-US" sz="1600">
                <a:ea typeface="宋体" panose="02010600030101010101" pitchFamily="2" charset="-122"/>
              </a:rPr>
              <a:t>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联想：</a:t>
            </a:r>
            <a:r>
              <a:rPr lang="en-US" altLang="zh-CN" sz="1600">
                <a:ea typeface="宋体" panose="02010600030101010101" pitchFamily="2" charset="-122"/>
              </a:rPr>
              <a:t>Object -&gt; GameObject</a:t>
            </a:r>
            <a:r>
              <a:rPr lang="zh-CN" altLang="en-US" sz="1600">
                <a:ea typeface="宋体" panose="02010600030101010101" pitchFamily="2" charset="-122"/>
              </a:rPr>
              <a:t>（带</a:t>
            </a:r>
            <a:r>
              <a:rPr lang="en-US" altLang="zh-CN" sz="1600">
                <a:ea typeface="宋体" panose="02010600030101010101" pitchFamily="2" charset="-122"/>
              </a:rPr>
              <a:t>transform</a:t>
            </a:r>
            <a:r>
              <a:rPr lang="zh-CN" altLang="en-US" sz="1600">
                <a:ea typeface="宋体" panose="02010600030101010101" pitchFamily="2" charset="-122"/>
              </a:rPr>
              <a:t>），</a:t>
            </a:r>
            <a:r>
              <a:rPr lang="en-US" altLang="zh-CN" sz="1600">
                <a:ea typeface="宋体" panose="02010600030101010101" pitchFamily="2" charset="-122"/>
              </a:rPr>
              <a:t>Mesh -&gt; MeshComponent</a:t>
            </a:r>
            <a:r>
              <a:rPr lang="zh-CN" altLang="en-US" sz="1600">
                <a:ea typeface="宋体" panose="02010600030101010101" pitchFamily="2" charset="-122"/>
              </a:rPr>
              <a:t>，只能放一个</a:t>
            </a:r>
            <a:r>
              <a:rPr lang="en-US" altLang="zh-CN" sz="1600">
                <a:ea typeface="宋体" panose="02010600030101010101" pitchFamily="2" charset="-122"/>
              </a:rPr>
              <a:t>component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727325"/>
            <a:ext cx="3630930" cy="2416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84905" y="2941955"/>
            <a:ext cx="2672080" cy="2138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42710" y="2941955"/>
            <a:ext cx="2701290" cy="2139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Modifier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Object</a:t>
            </a:r>
            <a:r>
              <a:rPr lang="zh-CN" altLang="en-US">
                <a:ea typeface="宋体" panose="02010600030101010101" pitchFamily="2" charset="-122"/>
              </a:rPr>
              <a:t>有修改器</a:t>
            </a:r>
            <a:r>
              <a:rPr lang="en-US" altLang="zh-CN">
                <a:ea typeface="宋体" panose="02010600030101010101" pitchFamily="2" charset="-122"/>
              </a:rPr>
              <a:t>modifiers</a:t>
            </a:r>
            <a:r>
              <a:rPr lang="zh-CN" altLang="en-US">
                <a:ea typeface="宋体" panose="02010600030101010101" pitchFamily="2" charset="-122"/>
              </a:rPr>
              <a:t>链表，用于修改</a:t>
            </a:r>
            <a:r>
              <a:rPr lang="en-US" altLang="zh-CN">
                <a:ea typeface="宋体" panose="02010600030101010101" pitchFamily="2" charset="-122"/>
              </a:rPr>
              <a:t>Mesh Curve</a:t>
            </a:r>
            <a:r>
              <a:rPr lang="zh-CN" altLang="en-US">
                <a:ea typeface="宋体" panose="02010600030101010101" pitchFamily="2" charset="-122"/>
              </a:rPr>
              <a:t>等几何组件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按顺序进行修改，现在很火的几何节点也是修改器的一种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04460" y="3863975"/>
            <a:ext cx="3909695" cy="963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" y="3340735"/>
            <a:ext cx="5129530" cy="1802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Mesh</a:t>
            </a:r>
            <a:r>
              <a:rPr lang="zh-CN" altLang="en-US">
                <a:ea typeface="宋体" panose="02010600030101010101" pitchFamily="2" charset="-122"/>
              </a:rPr>
              <a:t>由点线面等构成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vert edge poly loop</a:t>
            </a:r>
            <a:r>
              <a:rPr lang="zh-CN" altLang="en-US">
                <a:ea typeface="宋体" panose="02010600030101010101" pitchFamily="2" charset="-122"/>
              </a:rPr>
              <a:t>是什么，数据存哪里，为什么有一堆</a:t>
            </a:r>
            <a:r>
              <a:rPr lang="en-US" altLang="zh-CN">
                <a:ea typeface="宋体" panose="02010600030101010101" pitchFamily="2" charset="-122"/>
              </a:rPr>
              <a:t>deprecated</a:t>
            </a:r>
            <a:r>
              <a:rPr lang="zh-CN" altLang="en-US">
                <a:ea typeface="宋体" panose="02010600030101010101" pitchFamily="2" charset="-122"/>
              </a:rPr>
              <a:t>字段？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6775" y="2140585"/>
            <a:ext cx="3448050" cy="3002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11980" y="3006090"/>
            <a:ext cx="436689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属性域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Point</a:t>
            </a:r>
            <a:r>
              <a:rPr lang="zh-CN" altLang="en-US" sz="1600">
                <a:ea typeface="宋体" panose="02010600030101010101" pitchFamily="2" charset="-122"/>
              </a:rPr>
              <a:t>：点属性，</a:t>
            </a:r>
            <a:r>
              <a:rPr lang="en-US" altLang="zh-CN" sz="1600">
                <a:ea typeface="宋体" panose="02010600030101010101" pitchFamily="2" charset="-122"/>
              </a:rPr>
              <a:t>Mesh</a:t>
            </a:r>
            <a:r>
              <a:rPr lang="zh-CN" altLang="en-US" sz="1600">
                <a:ea typeface="宋体" panose="02010600030101010101" pitchFamily="2" charset="-122"/>
              </a:rPr>
              <a:t>顶点、曲线控制点、点云每个点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Edge</a:t>
            </a:r>
            <a:r>
              <a:rPr lang="zh-CN" altLang="en-US" sz="1600">
                <a:ea typeface="宋体" panose="02010600030101010101" pitchFamily="2" charset="-122"/>
              </a:rPr>
              <a:t>：边属性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Face</a:t>
            </a:r>
            <a:r>
              <a:rPr lang="zh-CN" altLang="zh-CN" sz="1600">
                <a:ea typeface="宋体" panose="02010600030101010101" pitchFamily="2" charset="-122"/>
              </a:rPr>
              <a:t>：面属性</a:t>
            </a:r>
            <a:endParaRPr lang="zh-CN" altLang="zh-CN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Corner</a:t>
            </a:r>
            <a:r>
              <a:rPr lang="zh-CN" altLang="en-US" sz="1600">
                <a:ea typeface="宋体" panose="02010600030101010101" pitchFamily="2" charset="-122"/>
              </a:rPr>
              <a:t>：</a:t>
            </a:r>
            <a:r>
              <a:rPr lang="en-US" altLang="zh-CN" sz="1600">
                <a:ea typeface="宋体" panose="02010600030101010101" pitchFamily="2" charset="-122"/>
              </a:rPr>
              <a:t>“</a:t>
            </a:r>
            <a:r>
              <a:rPr lang="zh-CN" altLang="en-US" sz="1600">
                <a:ea typeface="宋体" panose="02010600030101010101" pitchFamily="2" charset="-122"/>
              </a:rPr>
              <a:t>面拐</a:t>
            </a:r>
            <a:r>
              <a:rPr lang="en-US" altLang="zh-CN" sz="1600">
                <a:ea typeface="宋体" panose="02010600030101010101" pitchFamily="2" charset="-122"/>
              </a:rPr>
              <a:t>”</a:t>
            </a:r>
            <a:r>
              <a:rPr lang="zh-CN" altLang="en-US" sz="1600">
                <a:ea typeface="宋体" panose="02010600030101010101" pitchFamily="2" charset="-122"/>
              </a:rPr>
              <a:t>属性，一个面上的顶点</a:t>
            </a:r>
            <a:r>
              <a:rPr lang="en-US" altLang="zh-CN" sz="1600">
                <a:ea typeface="宋体" panose="02010600030101010101" pitchFamily="2" charset="-122"/>
              </a:rPr>
              <a:t>+</a:t>
            </a:r>
            <a:r>
              <a:rPr lang="zh-CN" altLang="en-US" sz="1600">
                <a:ea typeface="宋体" panose="02010600030101010101" pitchFamily="2" charset="-122"/>
              </a:rPr>
              <a:t>边，一组闭合</a:t>
            </a:r>
            <a:r>
              <a:rPr lang="en-US" altLang="zh-CN" sz="1600">
                <a:ea typeface="宋体" panose="02010600030101010101" pitchFamily="2" charset="-122"/>
              </a:rPr>
              <a:t>corner</a:t>
            </a:r>
            <a:r>
              <a:rPr lang="zh-CN" altLang="en-US" sz="1600">
                <a:ea typeface="宋体" panose="02010600030101010101" pitchFamily="2" charset="-122"/>
              </a:rPr>
              <a:t>圈成一个面，旧代码也叫</a:t>
            </a:r>
            <a:r>
              <a:rPr lang="en-US" altLang="zh-CN" sz="1600">
                <a:ea typeface="宋体" panose="02010600030101010101" pitchFamily="2" charset="-122"/>
              </a:rPr>
              <a:t>loop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Curve</a:t>
            </a:r>
            <a:r>
              <a:rPr lang="zh-CN" altLang="en-US" sz="1600">
                <a:ea typeface="宋体" panose="02010600030101010101" pitchFamily="2" charset="-122"/>
              </a:rPr>
              <a:t>：曲线的一段样条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Instance</a:t>
            </a:r>
            <a:r>
              <a:rPr lang="zh-CN" altLang="en-US" sz="1600">
                <a:ea typeface="宋体" panose="02010600030101010101" pitchFamily="2" charset="-122"/>
              </a:rPr>
              <a:t>：每个实例属性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  <a:sym typeface="+mn-ea"/>
              </a:rPr>
              <a:t>切换到几何节点界面可以观察每个域属性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46475"/>
            <a:ext cx="5093335" cy="1597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19370" y="2983230"/>
            <a:ext cx="1175385" cy="2160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4920" y="2982595"/>
            <a:ext cx="1139190" cy="2161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34275" y="3546475"/>
            <a:ext cx="1574800" cy="136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数一数，有几个</a:t>
            </a:r>
            <a:r>
              <a:rPr lang="en-US" altLang="zh-CN"/>
              <a:t>Vertex / Edge / Face / FaceCorner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split edge</a:t>
            </a:r>
            <a:r>
              <a:rPr lang="zh-CN" altLang="en-US">
                <a:ea typeface="宋体" panose="02010600030101010101" pitchFamily="2" charset="-122"/>
              </a:rPr>
              <a:t>操作取消了面对顶点和边的共享，将顶点和边拆开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110" y="3744595"/>
            <a:ext cx="4165600" cy="1283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2765" y="2156460"/>
            <a:ext cx="4695825" cy="2925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8110" y="2351405"/>
            <a:ext cx="4151630" cy="1163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拓扑基础：流形</a:t>
            </a:r>
            <a:r>
              <a:rPr lang="en-US" altLang="zh-CN"/>
              <a:t> manifold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流形表面各点拓扑都连续，能展开到平面，不存在一条边被</a:t>
            </a:r>
            <a:r>
              <a:rPr lang="en-US" altLang="zh-CN" sz="1400"/>
              <a:t>3</a:t>
            </a:r>
            <a:r>
              <a:rPr lang="zh-CN" altLang="en-US" sz="1400">
                <a:ea typeface="宋体" panose="02010600030101010101" pitchFamily="2" charset="-122"/>
              </a:rPr>
              <a:t>个及以上面共享等情况</a:t>
            </a:r>
            <a:endParaRPr lang="zh-CN" altLang="en-US" sz="1400"/>
          </a:p>
          <a:p>
            <a:r>
              <a:rPr lang="zh-CN" altLang="en-US" sz="1400"/>
              <a:t>封闭流形表面每条边恰好被两个面共享，</a:t>
            </a:r>
            <a:r>
              <a:rPr lang="zh-CN" altLang="en-US" sz="1400">
                <a:ea typeface="宋体" panose="02010600030101010101" pitchFamily="2" charset="-122"/>
              </a:rPr>
              <a:t>因此</a:t>
            </a:r>
            <a:r>
              <a:rPr lang="en-US" altLang="zh-CN" sz="1400">
                <a:ea typeface="宋体" panose="02010600030101010101" pitchFamily="2" charset="-122"/>
              </a:rPr>
              <a:t>N(corner) = 2 * N(edge)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有方向的封闭流形能区分内外，相邻面通过边的方向相反，此时</a:t>
            </a:r>
            <a:r>
              <a:rPr lang="en-US" altLang="zh-CN" sz="1400">
                <a:ea typeface="宋体" panose="02010600030101010101" pitchFamily="2" charset="-122"/>
              </a:rPr>
              <a:t>corner</a:t>
            </a:r>
            <a:r>
              <a:rPr lang="zh-CN" altLang="en-US" sz="1400">
                <a:ea typeface="宋体" panose="02010600030101010101" pitchFamily="2" charset="-122"/>
              </a:rPr>
              <a:t>相当于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结构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如果每个面都三角化（非流形亦可），则</a:t>
            </a:r>
            <a:r>
              <a:rPr lang="en-US" altLang="zh-CN" sz="1400">
                <a:ea typeface="宋体" panose="02010600030101010101" pitchFamily="2" charset="-122"/>
              </a:rPr>
              <a:t>N(corner) = 3 * N(face)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780" y="2571750"/>
            <a:ext cx="3054985" cy="1801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675" y="4394200"/>
            <a:ext cx="3806825" cy="74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47820" y="2451100"/>
            <a:ext cx="4660265" cy="2692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2838</Words>
  <Application>WPS 演示</Application>
  <PresentationFormat/>
  <Paragraphs>165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Mesh结构体</vt:lpstr>
      <vt:lpstr>引言</vt:lpstr>
      <vt:lpstr>大纲</vt:lpstr>
      <vt:lpstr>Object</vt:lpstr>
      <vt:lpstr>Modifier</vt:lpstr>
      <vt:lpstr>Mesh结构体</vt:lpstr>
      <vt:lpstr>属性域</vt:lpstr>
      <vt:lpstr>数一数，有几个Vertex / Edge / Face / FaceCorner？</vt:lpstr>
      <vt:lpstr>拓扑基础：流形 manifold</vt:lpstr>
      <vt:lpstr>blender拓扑支持</vt:lpstr>
      <vt:lpstr>wavefront obj格式支持</vt:lpstr>
      <vt:lpstr>导出obj模型</vt:lpstr>
      <vt:lpstr>deprecated拓扑元素</vt:lpstr>
      <vt:lpstr>deprecated拓扑元素</vt:lpstr>
      <vt:lpstr>拓扑元素存储</vt:lpstr>
      <vt:lpstr>通用属性案例：顶点颜色</vt:lpstr>
      <vt:lpstr>通用属性案例：face corner颜色</vt:lpstr>
      <vt:lpstr>通用属性案例：face corner贴图UV</vt:lpstr>
      <vt:lpstr>通用属性案例：标记尖锐边</vt:lpstr>
      <vt:lpstr>通用属性案例：面属性选择材质</vt:lpstr>
      <vt:lpstr>拓扑属性生成案例：生成立方体</vt:lpstr>
      <vt:lpstr>拓扑属性生成案例：生成立方体</vt:lpstr>
      <vt:lpstr>poly-&gt;corner &amp; corner-&gt;vert</vt:lpstr>
      <vt:lpstr>edge-&gt;vert &amp; corner-&gt;edge</vt:lpstr>
      <vt:lpstr>Mesh拓扑总结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844</cp:revision>
  <dcterms:created xsi:type="dcterms:W3CDTF">2022-07-15T07:45:00Z</dcterms:created>
  <dcterms:modified xsi:type="dcterms:W3CDTF">2023-08-12T05:59:28Z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2052-12.1.0.15120</vt:lpwstr>
  </property>
</Properties>
</file>